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9144000" cy="5143500" type="screen16x9"/>
  <p:notesSz cx="6858000" cy="9144000"/>
  <p:embeddedFontLs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Caveat" panose="020B0604020202020204" charset="0"/>
      <p:regular r:id="rId36"/>
      <p:bold r:id="rId37"/>
    </p:embeddedFont>
    <p:embeddedFont>
      <p:font typeface="Caveat SemiBold" panose="020B0604020202020204" charset="0"/>
      <p:regular r:id="rId38"/>
      <p:bold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Pacifico" panose="020B0604020202020204" charset="0"/>
      <p:regular r:id="rId44"/>
    </p:embeddedFont>
    <p:embeddedFont>
      <p:font typeface="Comic Sans MS" panose="030F0702030302020204" pitchFamily="66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31577c4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31577c4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266650" y="1773263"/>
            <a:ext cx="52869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>
                <a:solidFill>
                  <a:srgbClr val="83E3D9"/>
                </a:solidFill>
              </a:rPr>
              <a:t>IoT </a:t>
            </a:r>
            <a:r>
              <a:rPr lang="en" sz="4100"/>
              <a:t>Based Smart</a:t>
            </a:r>
            <a:endParaRPr sz="41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/>
              <a:t>   </a:t>
            </a:r>
            <a:r>
              <a:rPr lang="en" sz="4100">
                <a:solidFill>
                  <a:srgbClr val="83E3D9"/>
                </a:solidFill>
              </a:rPr>
              <a:t>Agriculture</a:t>
            </a:r>
            <a:r>
              <a:rPr lang="en" sz="4100">
                <a:solidFill>
                  <a:srgbClr val="1F887E"/>
                </a:solidFill>
              </a:rPr>
              <a:t> </a:t>
            </a:r>
            <a:r>
              <a:rPr lang="en" sz="4100"/>
              <a:t>System</a:t>
            </a:r>
            <a:endParaRPr sz="41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30901" y="3752300"/>
            <a:ext cx="3641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12">
                <a:solidFill>
                  <a:srgbClr val="83E3D9"/>
                </a:solidFill>
              </a:rPr>
              <a:t>By </a:t>
            </a:r>
            <a:r>
              <a:rPr lang="en" sz="1512"/>
              <a:t>- </a:t>
            </a:r>
            <a:r>
              <a:rPr lang="en" sz="1512">
                <a:solidFill>
                  <a:schemeClr val="accent2"/>
                </a:solidFill>
              </a:rPr>
              <a:t>Anash Khan              19BEE025</a:t>
            </a:r>
            <a:endParaRPr sz="1512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12">
                <a:solidFill>
                  <a:schemeClr val="accent2"/>
                </a:solidFill>
              </a:rPr>
              <a:t> Mohammad Adnan   19BEE029</a:t>
            </a:r>
            <a:endParaRPr sz="1512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12">
                <a:solidFill>
                  <a:schemeClr val="accent2"/>
                </a:solidFill>
              </a:rPr>
              <a:t>        Mohd Fahad             19BEE031</a:t>
            </a:r>
            <a:endParaRPr sz="1512">
              <a:solidFill>
                <a:schemeClr val="accent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698900" y="4378725"/>
            <a:ext cx="414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83E3D9"/>
                </a:solidFill>
                <a:latin typeface="Lato"/>
                <a:ea typeface="Lato"/>
                <a:cs typeface="Lato"/>
                <a:sym typeface="Lato"/>
              </a:rPr>
              <a:t>Under the guidance of:-</a:t>
            </a:r>
            <a:endParaRPr sz="1400" b="0" i="0" u="none" strike="noStrike" cap="none">
              <a:solidFill>
                <a:srgbClr val="83E3D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Dr. Ahtesham ul Haque (D/o Electrical Engineering)</a:t>
            </a:r>
            <a:endParaRPr sz="1400" b="0" i="0" u="none" strike="noStrike" cap="non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53675" y="780450"/>
            <a:ext cx="6600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DEPARTMENT OF ELECTRICAL ENGINEERING</a:t>
            </a:r>
            <a:endParaRPr sz="2000" b="0" i="0" u="none" strike="noStrike" cap="non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83E3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83825" y="357350"/>
            <a:ext cx="654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83E3D9"/>
                </a:solidFill>
                <a:latin typeface="Montserrat"/>
                <a:ea typeface="Montserrat"/>
                <a:cs typeface="Montserrat"/>
                <a:sym typeface="Montserrat"/>
              </a:rPr>
              <a:t>JAMIA MILLIA ISLAMIA</a:t>
            </a:r>
            <a:endParaRPr sz="2900" b="0" i="0" u="none" strike="noStrike" cap="none">
              <a:solidFill>
                <a:srgbClr val="83E3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550" y="1611750"/>
            <a:ext cx="1901000" cy="19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5325" y="3875275"/>
            <a:ext cx="1814575" cy="5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8897" y="3926947"/>
            <a:ext cx="1486107" cy="40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168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latin typeface="Caveat"/>
                <a:ea typeface="Caveat"/>
                <a:cs typeface="Caveat"/>
                <a:sym typeface="Caveat"/>
              </a:rPr>
              <a:t>How does IoT work?</a:t>
            </a:r>
            <a:endParaRPr sz="302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350" y="955050"/>
            <a:ext cx="6017175" cy="418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/>
          <p:nvPr/>
        </p:nvSpPr>
        <p:spPr>
          <a:xfrm>
            <a:off x="721900" y="893775"/>
            <a:ext cx="1673100" cy="37698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1248950" y="802650"/>
            <a:ext cx="13065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83E3D9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MOTION</a:t>
            </a:r>
            <a:endParaRPr sz="1400" b="0" i="0" u="none" strike="noStrike" cap="none">
              <a:solidFill>
                <a:srgbClr val="83E3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83E3D9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TEMPERATURE</a:t>
            </a:r>
            <a:endParaRPr sz="1100" b="0" i="0" u="none" strike="noStrike" cap="none">
              <a:solidFill>
                <a:srgbClr val="83E3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83E3D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PRESSURE</a:t>
            </a:r>
            <a:endParaRPr sz="1100" b="0" i="0" u="none" strike="noStrike" cap="none">
              <a:solidFill>
                <a:srgbClr val="83E3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83E3D9"/>
                </a:solidFill>
                <a:latin typeface="Montserrat"/>
                <a:ea typeface="Montserrat"/>
                <a:cs typeface="Montserrat"/>
                <a:sym typeface="Montserrat"/>
              </a:rPr>
              <a:t>HUMIDITY</a:t>
            </a:r>
            <a:endParaRPr sz="1100" b="0" i="0" u="none" strike="noStrike" cap="none">
              <a:solidFill>
                <a:srgbClr val="83E3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1248950" y="4663875"/>
            <a:ext cx="13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SENSORS</a:t>
            </a:r>
            <a:endParaRPr sz="1400" b="0" i="0" u="none" strike="noStrike" cap="none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700" y="893775"/>
            <a:ext cx="743475" cy="7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50" y="1517187"/>
            <a:ext cx="667900" cy="10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900" y="3460500"/>
            <a:ext cx="1673101" cy="9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5175" y="2087775"/>
            <a:ext cx="843438" cy="11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2913500" y="2280275"/>
            <a:ext cx="843600" cy="12378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913500" y="2714525"/>
            <a:ext cx="98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83E3D9"/>
                </a:solidFill>
                <a:latin typeface="Comic Sans MS"/>
                <a:ea typeface="Comic Sans MS"/>
                <a:cs typeface="Comic Sans MS"/>
                <a:sym typeface="Comic Sans MS"/>
              </a:rPr>
              <a:t>GATEWAY</a:t>
            </a:r>
            <a:endParaRPr sz="1200" b="0" i="0" u="none" strike="noStrike" cap="none">
              <a:solidFill>
                <a:srgbClr val="83E3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4254050" y="2280275"/>
            <a:ext cx="1085724" cy="1237788"/>
          </a:xfrm>
          <a:prstGeom prst="cloud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4208775" y="2706725"/>
            <a:ext cx="369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83E3D9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Cloud/Server</a:t>
            </a:r>
            <a:endParaRPr sz="1300" b="0" i="0" u="none" strike="noStrike" cap="none">
              <a:solidFill>
                <a:srgbClr val="83E3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59525" y="1982350"/>
            <a:ext cx="2595350" cy="20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5702975" y="3953225"/>
            <a:ext cx="2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83E3D9"/>
                </a:solidFill>
                <a:latin typeface="Comic Sans MS"/>
                <a:ea typeface="Comic Sans MS"/>
                <a:cs typeface="Comic Sans MS"/>
                <a:sym typeface="Comic Sans MS"/>
              </a:rPr>
              <a:t>Mobile App</a:t>
            </a:r>
            <a:endParaRPr sz="1400" b="0" i="0" u="none" strike="noStrike" cap="none">
              <a:solidFill>
                <a:srgbClr val="83E3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>
            <a:off x="1238675" y="3877541"/>
            <a:ext cx="6666676" cy="513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rgbClr val="1D7E74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Caveat"/>
              </a:rPr>
              <a:t>IoT based Smart Irrigation System</a:t>
            </a: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75" y="650975"/>
            <a:ext cx="76390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1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>
                <a:latin typeface="Caveat SemiBold"/>
                <a:ea typeface="Caveat SemiBold"/>
                <a:cs typeface="Caveat SemiBold"/>
                <a:sym typeface="Caveat SemiBold"/>
              </a:rPr>
              <a:t>Benefits of using Smart Irrigation system:</a:t>
            </a:r>
            <a:endParaRPr sz="372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925" y="1301725"/>
            <a:ext cx="5644499" cy="35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1065175" y="1912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919" b="1"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sz="6919" b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/>
        </p:nvSpPr>
        <p:spPr>
          <a:xfrm>
            <a:off x="550600" y="1475550"/>
            <a:ext cx="2551500" cy="2954400"/>
          </a:xfrm>
          <a:prstGeom prst="snip1Rect">
            <a:avLst>
              <a:gd name="adj" fmla="val 16667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lang="en" sz="255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Automatically irrigate the field depending upon the moisture level in the soil.</a:t>
            </a:r>
            <a:endParaRPr sz="255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6096975" y="1475550"/>
            <a:ext cx="2551500" cy="2954400"/>
          </a:xfrm>
          <a:prstGeom prst="snip1Rect">
            <a:avLst>
              <a:gd name="adj" fmla="val 16667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Also send the data to the ThinkSpeak server to keep track of land condition.</a:t>
            </a:r>
            <a:endParaRPr sz="26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726701" y="1768625"/>
            <a:ext cx="1860000" cy="20949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1396675" y="26850"/>
            <a:ext cx="6889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sng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Main task of our Smart Irrigation System</a:t>
            </a:r>
            <a:endParaRPr sz="3400" b="1" i="0" u="sng" strike="noStrike" cap="non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3626175" y="2161550"/>
            <a:ext cx="1640844" cy="946674"/>
          </a:xfrm>
          <a:prstGeom prst="flowChartTerminator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NodeMCU</a:t>
            </a:r>
            <a:endParaRPr sz="2100" b="1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5695725" y="2348538"/>
            <a:ext cx="1246425" cy="572700"/>
          </a:xfrm>
          <a:prstGeom prst="flowChartProcess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Relay</a:t>
            </a:r>
            <a:endParaRPr sz="1900" b="1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7336625" y="2348550"/>
            <a:ext cx="1372500" cy="5727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pump</a:t>
            </a:r>
            <a:endParaRPr sz="1500" b="1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5345925" y="2524425"/>
            <a:ext cx="3156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7036825" y="2555975"/>
            <a:ext cx="2130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3728100" y="899675"/>
            <a:ext cx="1641000" cy="5049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LCD Display</a:t>
            </a:r>
            <a:endParaRPr sz="1600" b="1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4288825" y="1767100"/>
            <a:ext cx="213000" cy="2523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3668475" y="3739300"/>
            <a:ext cx="1577600" cy="1088650"/>
          </a:xfrm>
          <a:prstGeom prst="flowChartDecision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DHT11Sensor</a:t>
            </a:r>
            <a:endParaRPr sz="1400" b="1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4370400" y="3281750"/>
            <a:ext cx="213000" cy="331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773125" y="2137775"/>
            <a:ext cx="1767000" cy="1088700"/>
          </a:xfrm>
          <a:prstGeom prst="cloud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ThinkSpeak </a:t>
            </a:r>
            <a:endParaRPr sz="1300" b="1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Cloud</a:t>
            </a:r>
            <a:endParaRPr sz="1600" b="1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l="-123170" t="-13937" r="123170" b="18407"/>
          <a:stretch/>
        </p:blipFill>
        <p:spPr>
          <a:xfrm>
            <a:off x="1848600" y="0"/>
            <a:ext cx="2723400" cy="343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/>
          <p:nvPr/>
        </p:nvSpPr>
        <p:spPr>
          <a:xfrm>
            <a:off x="902000" y="878525"/>
            <a:ext cx="1577700" cy="5049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Mobile/ Laptop</a:t>
            </a:r>
            <a:endParaRPr sz="1500" b="1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1559300" y="1612000"/>
            <a:ext cx="213000" cy="331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2822813" y="2434900"/>
            <a:ext cx="474600" cy="331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613" y="360725"/>
            <a:ext cx="8154776" cy="40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311700" y="259800"/>
            <a:ext cx="30651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 b="1">
                <a:latin typeface="Caveat"/>
                <a:ea typeface="Caveat"/>
                <a:cs typeface="Caveat"/>
                <a:sym typeface="Caveat"/>
              </a:rPr>
              <a:t>Components Used:</a:t>
            </a:r>
            <a:endParaRPr sz="372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523750" y="1369800"/>
            <a:ext cx="2524800" cy="4296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NodeMCU ESP8266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523750" y="1947275"/>
            <a:ext cx="2524800" cy="4296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Soil moisture sensor module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523750" y="2524750"/>
            <a:ext cx="2524800" cy="4296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pump module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523750" y="3102225"/>
            <a:ext cx="2524800" cy="4296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Relay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523750" y="3679700"/>
            <a:ext cx="2524800" cy="4296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DHT11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523750" y="4257175"/>
            <a:ext cx="2524800" cy="4296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Connecting wires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3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4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6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300" b="1">
                <a:latin typeface="Caveat"/>
                <a:ea typeface="Caveat"/>
                <a:cs typeface="Caveat"/>
                <a:sym typeface="Caveat"/>
              </a:rPr>
              <a:t>Circuit Diagram</a:t>
            </a:r>
            <a:endParaRPr sz="9300" b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50" y="123050"/>
            <a:ext cx="8293600" cy="49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198900" y="1144150"/>
            <a:ext cx="2809800" cy="2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00">
                <a:latin typeface="Caveat"/>
                <a:ea typeface="Caveat"/>
                <a:cs typeface="Caveat"/>
                <a:sym typeface="Caveat"/>
              </a:rPr>
              <a:t>What is IoT Based Smart Agriculture System ?</a:t>
            </a:r>
            <a:endParaRPr sz="4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470125" y="2134775"/>
            <a:ext cx="733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50" y="372500"/>
            <a:ext cx="5745301" cy="43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1176" y="152400"/>
            <a:ext cx="58616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416325" y="255150"/>
            <a:ext cx="844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How to calculate Moisture Percentage?</a:t>
            </a:r>
            <a:endParaRPr sz="3800" b="1" i="0" u="none" strike="noStrike" cap="non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1218600" y="2198050"/>
            <a:ext cx="527100" cy="477000"/>
          </a:xfrm>
          <a:prstGeom prst="mathEqual">
            <a:avLst>
              <a:gd name="adj1" fmla="val 23520"/>
              <a:gd name="adj2" fmla="val 1176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2001000" y="2165350"/>
            <a:ext cx="6540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100.00 -   (</a:t>
            </a:r>
            <a:r>
              <a:rPr lang="en" sz="19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analogRead(</a:t>
            </a:r>
            <a:r>
              <a:rPr lang="en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moisturePin</a:t>
            </a:r>
            <a:r>
              <a:rPr lang="en" sz="19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 100.00)</a:t>
            </a: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35"/>
          <p:cNvCxnSpPr/>
          <p:nvPr/>
        </p:nvCxnSpPr>
        <p:spPr>
          <a:xfrm>
            <a:off x="3200600" y="2631875"/>
            <a:ext cx="2739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35"/>
          <p:cNvSpPr txBox="1"/>
          <p:nvPr/>
        </p:nvSpPr>
        <p:spPr>
          <a:xfrm>
            <a:off x="3639400" y="2676850"/>
            <a:ext cx="1907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1023.00</a:t>
            </a: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2981350" y="1942600"/>
            <a:ext cx="120900" cy="1320300"/>
          </a:xfrm>
          <a:prstGeom prst="leftBrace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7489275" y="1852975"/>
            <a:ext cx="93900" cy="1410000"/>
          </a:xfrm>
          <a:prstGeom prst="rightBrace">
            <a:avLst>
              <a:gd name="adj1" fmla="val 50000"/>
              <a:gd name="adj2" fmla="val 48574"/>
            </a:avLst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0700" b="1">
                <a:latin typeface="Caveat"/>
                <a:ea typeface="Caveat"/>
                <a:cs typeface="Caveat"/>
                <a:sym typeface="Caveat"/>
              </a:rPr>
              <a:t>Pseudo Code</a:t>
            </a:r>
            <a:endParaRPr sz="10700" b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/>
        </p:nvSpPr>
        <p:spPr>
          <a:xfrm>
            <a:off x="940075" y="725200"/>
            <a:ext cx="7332600" cy="4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if(</a:t>
            </a:r>
            <a:r>
              <a:rPr lang="en" sz="1400" b="0" i="0" u="none" strike="noStrike" cap="none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moisturePercentage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&lt; 50){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	</a:t>
            </a:r>
            <a:r>
              <a:rPr lang="en" sz="1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digitalWrite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(motorPin,</a:t>
            </a:r>
            <a:r>
              <a:rPr lang="en" sz="1400" b="0" i="0" u="none" strike="noStrike" cap="none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);         	</a:t>
            </a:r>
            <a:r>
              <a:rPr lang="en" sz="1400" b="0" i="0" u="none" strike="noStrike" cap="none">
                <a:solidFill>
                  <a:srgbClr val="83E3D9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turn on motor pump</a:t>
            </a:r>
            <a:endParaRPr sz="1400" b="0" i="0" u="none" strike="noStrike" cap="none">
              <a:solidFill>
                <a:srgbClr val="83E3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}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if(</a:t>
            </a:r>
            <a:r>
              <a:rPr lang="en" sz="14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moisturePercentage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&gt;= 50  &amp;&amp;  </a:t>
            </a:r>
            <a:r>
              <a:rPr lang="en" sz="14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moisturePercentage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&lt;=55){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	</a:t>
            </a:r>
            <a:r>
              <a:rPr lang="en" sz="1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digitalWrite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(motorPin,</a:t>
            </a:r>
            <a:r>
              <a:rPr lang="en" sz="1400" b="0" i="0" u="none" strike="noStrike" cap="none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);         	</a:t>
            </a:r>
            <a:r>
              <a:rPr lang="en" sz="1400" b="0" i="0" u="none" strike="noStrike" cap="none">
                <a:solidFill>
                  <a:srgbClr val="83E3D9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turn on motor pump</a:t>
            </a:r>
            <a:endParaRPr sz="1400" b="0" i="0" u="none" strike="noStrike" cap="none">
              <a:solidFill>
                <a:srgbClr val="83E3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}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if(</a:t>
            </a:r>
            <a:r>
              <a:rPr lang="en" sz="14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moisturePercentage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&gt; 56){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	</a:t>
            </a:r>
            <a:r>
              <a:rPr lang="en" sz="1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digitalWrite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(motorPin,</a:t>
            </a:r>
            <a:r>
              <a:rPr lang="en" sz="1400" b="0" i="0" u="none" strike="noStrike" cap="none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</a:t>
            </a: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);         	</a:t>
            </a:r>
            <a:r>
              <a:rPr lang="en" sz="1400" b="0" i="0" u="none" strike="noStrike" cap="none">
                <a:solidFill>
                  <a:srgbClr val="83E3D9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turn off motor pump</a:t>
            </a:r>
            <a:endParaRPr sz="1400" b="0" i="0" u="none" strike="noStrike" cap="none">
              <a:solidFill>
                <a:srgbClr val="83E3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}</a:t>
            </a:r>
            <a:endParaRPr sz="1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277"/>
              <a:buNone/>
            </a:pPr>
            <a:r>
              <a:rPr lang="en" sz="6400" b="1">
                <a:latin typeface="Caveat"/>
                <a:ea typeface="Caveat"/>
                <a:cs typeface="Caveat"/>
                <a:sym typeface="Caveat"/>
              </a:rPr>
              <a:t>ThinkSpeak Dashboard View:- </a:t>
            </a:r>
            <a:endParaRPr sz="6400" b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750" y="152400"/>
            <a:ext cx="72338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/>
        </p:nvSpPr>
        <p:spPr>
          <a:xfrm>
            <a:off x="3505100" y="161150"/>
            <a:ext cx="511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NOTE:</a:t>
            </a:r>
            <a:endParaRPr sz="4000" b="1" i="0" u="none" strike="noStrike" cap="non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1589350" y="1262375"/>
            <a:ext cx="64998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important to note that different crops require different Soil Moisture, Temperature and Humidity Condition. We are using such crop which will require a soil moisture of about </a:t>
            </a:r>
            <a:r>
              <a:rPr lang="en" sz="21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50-55%</a:t>
            </a:r>
            <a:r>
              <a:rPr lang="en" sz="21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1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143050" y="1517525"/>
            <a:ext cx="1141500" cy="913200"/>
          </a:xfrm>
          <a:prstGeom prst="notch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1866700" y="3437950"/>
            <a:ext cx="550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</a:t>
            </a:r>
            <a:r>
              <a:rPr lang="en" sz="18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  <a:r>
              <a:rPr lang="en"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:-   MoisturePercentage &lt; 50</a:t>
            </a:r>
            <a:endParaRPr sz="1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</a:t>
            </a:r>
            <a:r>
              <a:rPr lang="en" sz="18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</a:t>
            </a:r>
            <a:r>
              <a:rPr lang="en"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:- MoisturePercentage &gt; 55</a:t>
            </a:r>
            <a:endParaRPr sz="1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171925"/>
            <a:ext cx="5626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700">
                <a:solidFill>
                  <a:srgbClr val="83E3D9"/>
                </a:solidFill>
                <a:latin typeface="Caveat"/>
                <a:ea typeface="Caveat"/>
                <a:cs typeface="Caveat"/>
                <a:sym typeface="Caveat"/>
              </a:rPr>
              <a:t>Conclusion &amp; Future Directions</a:t>
            </a:r>
            <a:endParaRPr sz="3700">
              <a:solidFill>
                <a:srgbClr val="83E3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198175" y="1124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●"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Increase the agricultural productivity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●"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Avoids excessive irrigation, under irrigation, soil erosion and reduces water shortage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●"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Storing the usage data over cloud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●"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Flexibility  for new devices and appliances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●"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GPS can be integrated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●"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Speech based option can be implemented with regional language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●"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Single mobile application is enough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9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172800"/>
            <a:ext cx="17514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>
                <a:solidFill>
                  <a:srgbClr val="83E3D9"/>
                </a:solidFill>
                <a:latin typeface="Caveat"/>
                <a:ea typeface="Caveat"/>
                <a:cs typeface="Caveat"/>
                <a:sym typeface="Caveat"/>
              </a:rPr>
              <a:t>Reference</a:t>
            </a:r>
            <a:endParaRPr sz="3620">
              <a:solidFill>
                <a:srgbClr val="83E3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4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mic Sans MS"/>
              <a:buChar char="●"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J. Lin, W. Yu, N. Zhang, X. Yang, H. Zhang and W. Zhao, "A Survey on Internet of Things: Architecture, Enabling Technologies, Security and Privacy, and Applications," in IEEE Internet of Things Journal, vol. 4, no. 5, pp. 1125-1142, Oct. 2017 J. Lin, W. Yu, N. Zhang, X. Yang, H. Zhang and W. Zhao, "A Survey on Internet of Things: Architecture, Enabling Technologies, Security and Privacy, and Applications," in IEEE Internet of Things Journal, vol. 4, no. 5, pp. 1125-1142, Oct. 2017 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mic Sans MS"/>
              <a:buChar char="●"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O. Elijah, T. A. Rahman, I. Orikumhi, C. Y. Leow and M. N. Hindia, "An Overview of Internet of Things (IoT) and Data Analytics in Agriculture: Benefits and Challenges," in IEEE Internet of Things Journal, vol. 5, no. 5, pp. 3758-3773, Oct. 2018.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mic Sans MS"/>
              <a:buChar char="●"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K. V. d. Oliveira, H. M. Esgalha Castelli, S. José Montebeller and T. G. Prado Avancini, "Wireless Sensor Network for Smart Agriculture using ZigBee Protocol," 2017 IEEE First Summer School on Smart Cities (S3C), Natal, 2017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mic Sans MS"/>
              <a:buChar char="●"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Tzounis A, Katsoulas N, Bartzanas T, Kittas C., "Internet of things in agriculture, recent advances and future challenges". Biosystems Engineering, Vol 164, Dec 2017, Pages 31-48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mic Sans MS"/>
              <a:buChar char="●"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S. Navulur, A.S.C.S. Sastry, M. N. Giri Prasad, "Agricultural Management through Wireless Sensors and Internet of Things" International Journal of Electrical and Computer Engineering (IJECE), 2017; 7(6) :3492-3499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latin typeface="Caveat"/>
                <a:ea typeface="Caveat"/>
                <a:cs typeface="Caveat"/>
                <a:sym typeface="Caveat"/>
              </a:rPr>
              <a:t>THE END</a:t>
            </a:r>
            <a:endParaRPr sz="6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8" name="Google Shape;30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Thank you</a:t>
            </a:r>
            <a:endParaRPr sz="3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6561900" y="530100"/>
            <a:ext cx="23211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latin typeface="Caveat"/>
                <a:ea typeface="Caveat"/>
                <a:cs typeface="Caveat"/>
                <a:sym typeface="Caveat"/>
              </a:rPr>
              <a:t>On Field Sensors</a:t>
            </a:r>
            <a:endParaRPr sz="4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000" y="530100"/>
            <a:ext cx="5621500" cy="40598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776700" y="2378350"/>
            <a:ext cx="2106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mic Sans MS"/>
              <a:buChar char="●"/>
            </a:pPr>
            <a:r>
              <a:rPr lang="en" sz="24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Collects Essential On Field Data.</a:t>
            </a:r>
            <a:endParaRPr sz="2400" b="0" i="0" u="none" strike="noStrike" cap="none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343850"/>
            <a:ext cx="2238600" cy="17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latin typeface="Caveat"/>
                <a:ea typeface="Caveat"/>
                <a:cs typeface="Caveat"/>
                <a:sym typeface="Caveat"/>
              </a:rPr>
              <a:t>Cloud Storage</a:t>
            </a:r>
            <a:endParaRPr sz="4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9428"/>
          <a:stretch/>
        </p:blipFill>
        <p:spPr>
          <a:xfrm>
            <a:off x="2951425" y="343850"/>
            <a:ext cx="6040174" cy="42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5975" y="2063125"/>
            <a:ext cx="2607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Char char="●"/>
            </a:pPr>
            <a:r>
              <a:rPr lang="en" sz="2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Stores the information collected over different sensors before further manipulation.</a:t>
            </a:r>
            <a:endParaRPr sz="2000" b="0" i="0" u="none" strike="noStrike" cap="none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6402900" y="422675"/>
            <a:ext cx="255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927"/>
              <a:buNone/>
            </a:pPr>
            <a:r>
              <a:rPr lang="en" sz="5133">
                <a:latin typeface="Caveat"/>
                <a:ea typeface="Caveat"/>
                <a:cs typeface="Caveat"/>
                <a:sym typeface="Caveat"/>
              </a:rPr>
              <a:t>Internet</a:t>
            </a:r>
            <a:r>
              <a:rPr lang="en"/>
              <a:t> 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6402900" y="1463538"/>
            <a:ext cx="27411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omic Sans MS"/>
              <a:buChar char="●"/>
            </a:pPr>
            <a:r>
              <a:rPr lang="en" sz="22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Connects sensors , storage media &amp; control devices in the network.</a:t>
            </a:r>
            <a:endParaRPr sz="2200" b="0" i="0" u="none" strike="noStrike" cap="none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75" y="422663"/>
            <a:ext cx="5831200" cy="429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669875" y="1228500"/>
            <a:ext cx="48318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80">
                <a:latin typeface="Caveat"/>
                <a:ea typeface="Caveat"/>
                <a:cs typeface="Caveat"/>
                <a:sym typeface="Caveat"/>
              </a:rPr>
              <a:t>Why to switch from conventional agriculture techniques ?</a:t>
            </a:r>
            <a:endParaRPr sz="448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6225" y="161600"/>
            <a:ext cx="2073725" cy="4580800"/>
          </a:xfrm>
          <a:prstGeom prst="rect">
            <a:avLst/>
          </a:prstGeom>
          <a:noFill/>
          <a:ln>
            <a:noFill/>
          </a:ln>
          <a:effectLst>
            <a:outerShdw blurRad="342900" dist="114300" dir="15180000" algn="bl" rotWithShape="0">
              <a:srgbClr val="FFFFFF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4799625" y="214900"/>
            <a:ext cx="4104300" cy="29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Typical Issues with Conventional Agriculture Methods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243800" y="3152200"/>
            <a:ext cx="3574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Inefficient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72500"/>
            <a:ext cx="4494825" cy="43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315175"/>
            <a:ext cx="4494826" cy="43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243800" y="3610350"/>
            <a:ext cx="333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Char char="●"/>
            </a:pPr>
            <a:r>
              <a:rPr lang="en" sz="1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Incapable to meet food Demand*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243800" y="4283875"/>
            <a:ext cx="366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Char char="●"/>
            </a:pPr>
            <a:r>
              <a:rPr lang="en" sz="18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 very Environmentally Friendly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315175"/>
            <a:ext cx="4494825" cy="43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ctrTitle"/>
          </p:nvPr>
        </p:nvSpPr>
        <p:spPr>
          <a:xfrm>
            <a:off x="311700" y="286550"/>
            <a:ext cx="29262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Inefficiency Involved </a:t>
            </a:r>
            <a:r>
              <a:rPr lang="en" baseline="30000">
                <a:latin typeface="Caveat"/>
                <a:ea typeface="Caveat"/>
                <a:cs typeface="Caveat"/>
                <a:sym typeface="Caveat"/>
              </a:rPr>
              <a:t>1</a:t>
            </a:r>
            <a:endParaRPr baseline="30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311700" y="2017475"/>
            <a:ext cx="2811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32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mic Sans MS"/>
              <a:buChar char="●"/>
            </a:pPr>
            <a:r>
              <a:rPr lang="en" sz="298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Cause of Overutilization of resources.</a:t>
            </a:r>
            <a:endParaRPr sz="298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3275" y="286550"/>
            <a:ext cx="5521274" cy="45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3275" y="286550"/>
            <a:ext cx="5521274" cy="45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311700" y="2851075"/>
            <a:ext cx="2206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mic Sans MS"/>
              <a:buChar char="●"/>
            </a:pPr>
            <a:r>
              <a:rPr lang="en" sz="16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Unable to extract full potential.</a:t>
            </a:r>
            <a:endParaRPr sz="1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311700" y="3820675"/>
            <a:ext cx="2206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mic Sans MS"/>
              <a:buChar char="●"/>
            </a:pPr>
            <a:r>
              <a:rPr lang="en" sz="16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Uneconomical.</a:t>
            </a:r>
            <a:endParaRPr sz="16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3275" y="286550"/>
            <a:ext cx="5521274" cy="45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6">
            <a:alphaModFix/>
          </a:blip>
          <a:srcRect b="7441"/>
          <a:stretch/>
        </p:blipFill>
        <p:spPr>
          <a:xfrm>
            <a:off x="3433275" y="286550"/>
            <a:ext cx="5521275" cy="45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ctrTitle"/>
          </p:nvPr>
        </p:nvSpPr>
        <p:spPr>
          <a:xfrm>
            <a:off x="6074775" y="343850"/>
            <a:ext cx="2951400" cy="1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>
                <a:latin typeface="Caveat"/>
                <a:ea typeface="Caveat"/>
                <a:cs typeface="Caveat"/>
                <a:sym typeface="Caveat"/>
              </a:rPr>
              <a:t>Shrinking Arable Land</a:t>
            </a:r>
            <a:r>
              <a:rPr lang="en" sz="5580" baseline="30000">
                <a:latin typeface="Caveat"/>
                <a:ea typeface="Caveat"/>
                <a:cs typeface="Caveat"/>
                <a:sym typeface="Caveat"/>
              </a:rPr>
              <a:t> 2</a:t>
            </a:r>
            <a:endParaRPr sz="5580" baseline="30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6619200" y="2149100"/>
            <a:ext cx="2213400" cy="23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mic Sans MS"/>
              <a:buChar char="●"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Available Land Resources are going down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887E"/>
              </a:buClr>
              <a:buSzPct val="100000"/>
              <a:buFont typeface="Comic Sans MS"/>
              <a:buChar char="●"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Population Rising swiftly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575" y="444150"/>
            <a:ext cx="5458700" cy="42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692</Words>
  <Application>Microsoft Office PowerPoint</Application>
  <PresentationFormat>On-screen Show (16:9)</PresentationFormat>
  <Paragraphs>111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Montserrat</vt:lpstr>
      <vt:lpstr>Caveat</vt:lpstr>
      <vt:lpstr>Arial</vt:lpstr>
      <vt:lpstr>Caveat SemiBold</vt:lpstr>
      <vt:lpstr>Lato</vt:lpstr>
      <vt:lpstr>Pacifico</vt:lpstr>
      <vt:lpstr>Comic Sans MS</vt:lpstr>
      <vt:lpstr>Simple Dark</vt:lpstr>
      <vt:lpstr>IoT Based Smart    Agriculture System</vt:lpstr>
      <vt:lpstr>What is IoT Based Smart Agriculture System ?</vt:lpstr>
      <vt:lpstr>On Field Sensors</vt:lpstr>
      <vt:lpstr>Cloud Storage</vt:lpstr>
      <vt:lpstr>Internet </vt:lpstr>
      <vt:lpstr>Why to switch from conventional agriculture techniques ?</vt:lpstr>
      <vt:lpstr>Typical Issues with Conventional Agriculture Methods</vt:lpstr>
      <vt:lpstr>Inefficiency Involved 1</vt:lpstr>
      <vt:lpstr>Shrinking Arable Land 2</vt:lpstr>
      <vt:lpstr>How does IoT work?</vt:lpstr>
      <vt:lpstr>PowerPoint Presentation</vt:lpstr>
      <vt:lpstr>Benefits of using Smart Irrigation system:</vt:lpstr>
      <vt:lpstr>IMPLEMENTATION</vt:lpstr>
      <vt:lpstr>PowerPoint Presentation</vt:lpstr>
      <vt:lpstr>PowerPoint Presentation</vt:lpstr>
      <vt:lpstr>PowerPoint Presentation</vt:lpstr>
      <vt:lpstr>Components Used:</vt:lpstr>
      <vt:lpstr>Circuit Diagram</vt:lpstr>
      <vt:lpstr>PowerPoint Presentation</vt:lpstr>
      <vt:lpstr>PowerPoint Presentation</vt:lpstr>
      <vt:lpstr>PowerPoint Presentation</vt:lpstr>
      <vt:lpstr>Pseudo Code</vt:lpstr>
      <vt:lpstr>PowerPoint Presentation</vt:lpstr>
      <vt:lpstr>ThinkSpeak Dashboard View:- </vt:lpstr>
      <vt:lpstr>PowerPoint Presentation</vt:lpstr>
      <vt:lpstr>PowerPoint Presentation</vt:lpstr>
      <vt:lpstr>Conclusion &amp; Future Directions</vt:lpstr>
      <vt:lpstr>Reference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   Agriculture System</dc:title>
  <cp:lastModifiedBy>Adnan</cp:lastModifiedBy>
  <cp:revision>3</cp:revision>
  <dcterms:modified xsi:type="dcterms:W3CDTF">2022-06-15T09:26:06Z</dcterms:modified>
</cp:coreProperties>
</file>